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78" r:id="rId3"/>
    <p:sldId id="298" r:id="rId4"/>
    <p:sldId id="300" r:id="rId5"/>
    <p:sldId id="303" r:id="rId6"/>
    <p:sldId id="302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Лукутин" initials="АЛ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96C"/>
    <a:srgbClr val="F0248F"/>
    <a:srgbClr val="72517E"/>
    <a:srgbClr val="5B9BD5"/>
    <a:srgbClr val="CBC9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22" autoAdjust="0"/>
    <p:restoredTop sz="77483" autoAdjust="0"/>
  </p:normalViewPr>
  <p:slideViewPr>
    <p:cSldViewPr snapToGrid="0">
      <p:cViewPr varScale="1">
        <p:scale>
          <a:sx n="89" d="100"/>
          <a:sy n="89" d="100"/>
        </p:scale>
        <p:origin x="-1188" y="-108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08" y="-68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C912-F525-6F40-B38D-2608782F3F61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6D2A8-F31F-AE4C-BE4E-25026FC9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4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D2A8-F31F-AE4C-BE4E-25026FC92F0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34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D2A8-F31F-AE4C-BE4E-25026FC92F0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8214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D2A8-F31F-AE4C-BE4E-25026FC92F0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73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6D2A8-F31F-AE4C-BE4E-25026FC92F0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63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8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tel:+7%20(925)%20275-67-08" TargetMode="External"/><Relationship Id="rId5" Type="http://schemas.openxmlformats.org/officeDocument/2006/relationships/hyperlink" Target="tel:+7%20(499)%20177-62-77" TargetMode="External"/><Relationship Id="rId4" Type="http://schemas.openxmlformats.org/officeDocument/2006/relationships/hyperlink" Target="mailto:ShelukhinYG@edu.mo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142033" y="2571076"/>
            <a:ext cx="9701675" cy="1871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800" b="1" dirty="0" smtClean="0">
                <a:ln w="1905"/>
                <a:solidFill>
                  <a:srgbClr val="2F596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Вклад ассоциации в развитие института  классных руководителей в системе образования города Москвы</a:t>
            </a:r>
            <a:endParaRPr lang="ru-RU" altLang="ru-RU" sz="2800" b="1" dirty="0">
              <a:ln w="1905"/>
              <a:solidFill>
                <a:srgbClr val="2F596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4254" y="1124306"/>
            <a:ext cx="8272631" cy="4770885"/>
          </a:xfrm>
          <a:prstGeom prst="roundRect">
            <a:avLst>
              <a:gd name="adj" fmla="val 400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800"/>
              </a:spcAft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614" y="396561"/>
            <a:ext cx="96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Ассоциации классных руководителей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952" y="1200355"/>
            <a:ext cx="7992931" cy="45735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Объединение </a:t>
            </a:r>
            <a:r>
              <a:rPr lang="ru-RU" sz="3200" dirty="0">
                <a:solidFill>
                  <a:srgbClr val="002060"/>
                </a:solidFill>
              </a:rPr>
              <a:t>юридических и физических лиц для использования достижений классных руководителей образовательных организаций в совершенствовании профессиональной деятельности в области воспитания и управления качеством </a:t>
            </a:r>
            <a:r>
              <a:rPr lang="ru-RU" sz="3200" dirty="0" smtClean="0">
                <a:solidFill>
                  <a:srgbClr val="002060"/>
                </a:solidFill>
              </a:rPr>
              <a:t>образования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portalsnab.ru/data/uploads/images/icons/bank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9849" y="2537645"/>
            <a:ext cx="1496471" cy="1496471"/>
          </a:xfrm>
          <a:prstGeom prst="rect">
            <a:avLst/>
          </a:prstGeom>
          <a:noFill/>
        </p:spPr>
      </p:pic>
      <p:pic>
        <p:nvPicPr>
          <p:cNvPr id="9222" name="Picture 6" descr="http://www.dagmintrud.ru/upload/iblock/366/36627a264eb02e594e235092ce1175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88842" y="2571077"/>
            <a:ext cx="2103158" cy="164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2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5614" y="396561"/>
            <a:ext cx="96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Ассоциации классных руководителей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385" y="1045470"/>
            <a:ext cx="9886076" cy="925224"/>
          </a:xfrm>
          <a:prstGeom prst="roundRect">
            <a:avLst>
              <a:gd name="adj" fmla="val 19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            повышение качества образования в образовательных организациях;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6615" y="2167736"/>
            <a:ext cx="9929361" cy="925224"/>
          </a:xfrm>
          <a:prstGeom prst="roundRect">
            <a:avLst>
              <a:gd name="adj" fmla="val 19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          изучение современных тенденций в развитии сферы воспитания и распространение   лучших практик классного руководства в образовательных организациях города;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453" y="3300024"/>
            <a:ext cx="9951007" cy="925224"/>
          </a:xfrm>
          <a:prstGeom prst="roundRect">
            <a:avLst>
              <a:gd name="adj" fmla="val 19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             повышение общественного престижа и значимости деятельности классных руководителей;</a:t>
            </a:r>
          </a:p>
          <a:p>
            <a:pPr>
              <a:defRPr/>
            </a:pP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3828" y="4344293"/>
            <a:ext cx="9897604" cy="925224"/>
          </a:xfrm>
          <a:prstGeom prst="roundRect">
            <a:avLst>
              <a:gd name="adj" fmla="val 19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             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развитие межрегионального сотрудничества в сфере классного руководства;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обеспечение информационной открытости;</a:t>
            </a: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440528" y="1206884"/>
            <a:ext cx="655983" cy="655983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39632" y="2285350"/>
            <a:ext cx="655983" cy="655983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440145" y="4482085"/>
            <a:ext cx="655983" cy="655983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30283" y="3395691"/>
            <a:ext cx="655983" cy="655983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2933" y="5476024"/>
            <a:ext cx="9952286" cy="925224"/>
          </a:xfrm>
          <a:prstGeom prst="roundRect">
            <a:avLst>
              <a:gd name="adj" fmla="val 194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Arial" charset="0"/>
              </a:rPr>
              <a:t>организация взаимодействия с профессиональными ассоциациями.</a:t>
            </a:r>
            <a:endParaRPr lang="ru-RU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15556" y="5548885"/>
            <a:ext cx="655983" cy="655983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55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5613" y="396561"/>
            <a:ext cx="1081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Ассоциации классных руководителей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491" y="5474652"/>
            <a:ext cx="91090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D62265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endParaRPr lang="ru-RU" dirty="0">
              <a:cs typeface="Arial" charset="0"/>
            </a:endParaRP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Скругленный прямоугольник 26"/>
          <p:cNvSpPr/>
          <p:nvPr/>
        </p:nvSpPr>
        <p:spPr>
          <a:xfrm>
            <a:off x="457238" y="1127326"/>
            <a:ext cx="11602847" cy="4832409"/>
          </a:xfrm>
          <a:prstGeom prst="roundRect">
            <a:avLst/>
          </a:prstGeom>
          <a:solidFill>
            <a:schemeClr val="bg1">
              <a:alpha val="6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9" y="2167729"/>
            <a:ext cx="1328508" cy="1328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4102" y="1572918"/>
            <a:ext cx="770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Установочные семинары  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для классных руководителей с опытом работы до 3 лет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6979" y="3767478"/>
            <a:ext cx="751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Семинары 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по вопросам организации воспитательной работы  на площадках образовательных организаций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8345" y="2551864"/>
            <a:ext cx="7878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Городская Конференция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"Вклад классного руководителя в качественное образование московских школьников»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1529" y="5135493"/>
            <a:ext cx="732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Педагогические чтения 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памяти Народного учителя СССР  В. А.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Караковского</a:t>
            </a: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pic>
        <p:nvPicPr>
          <p:cNvPr id="3074" name="Picture 2" descr="http://cel.africanleadershipacademy.org/wp-content/uploads/2016/06/Icon-Training-04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5361" y="1204857"/>
            <a:ext cx="951924" cy="112931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520517" y="1624404"/>
            <a:ext cx="131243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Август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241282" y="2710928"/>
            <a:ext cx="158137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сентябрь</a:t>
            </a:r>
          </a:p>
        </p:txBody>
      </p:sp>
      <p:pic>
        <p:nvPicPr>
          <p:cNvPr id="3076" name="Picture 4" descr="http://bookkeeping24.eu/wp-content/uploads/2016/08/semin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943" y="3463963"/>
            <a:ext cx="1204465" cy="120446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477486" y="3926541"/>
            <a:ext cx="22806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1 раз в 2 месяца</a:t>
            </a:r>
          </a:p>
        </p:txBody>
      </p:sp>
      <p:pic>
        <p:nvPicPr>
          <p:cNvPr id="3079" name="Picture 7" descr="http://4.bp.blogspot.com/-ODdcd9JNVqc/VjrmpUACP1I/AAAAAAAAJqs/3QzmeuJk_iQ/s1600/%25D1%2587%25D1%258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62" y="4797909"/>
            <a:ext cx="933623" cy="93591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402184" y="5260489"/>
            <a:ext cx="2011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февраль</a:t>
            </a:r>
          </a:p>
        </p:txBody>
      </p:sp>
    </p:spTree>
    <p:extLst>
      <p:ext uri="{BB962C8B-B14F-4D97-AF65-F5344CB8AC3E}">
        <p14:creationId xmlns:p14="http://schemas.microsoft.com/office/powerpoint/2010/main" xmlns="" val="23021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FokinaII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61827" y="373393"/>
            <a:ext cx="1080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Ассоциации классных руководителей</a:t>
            </a:r>
            <a:endParaRPr lang="ru-RU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26"/>
          <p:cNvSpPr/>
          <p:nvPr/>
        </p:nvSpPr>
        <p:spPr>
          <a:xfrm>
            <a:off x="330969" y="1181112"/>
            <a:ext cx="11602847" cy="4832409"/>
          </a:xfrm>
          <a:prstGeom prst="roundRect">
            <a:avLst/>
          </a:prstGeom>
          <a:solidFill>
            <a:schemeClr val="bg1">
              <a:alpha val="6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pic>
        <p:nvPicPr>
          <p:cNvPr id="8" name="Picture 12" descr="http://www.pro-tasarim.net/datas/pagethumb/642-thumb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83525" y="2285196"/>
            <a:ext cx="931338" cy="9313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62285" y="2460866"/>
            <a:ext cx="655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Городской профессиональный конкурс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 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педагогического мастерства «Самый классный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классный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7939" y="2538804"/>
            <a:ext cx="2011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ноябрь - май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3043" y="4496697"/>
            <a:ext cx="73474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Заседания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фокус-групп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по разработке алгоритмов деятельности классных руководителей;</a:t>
            </a: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2517E"/>
              </a:soli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 по интеграции работы классных руководителей и педагогов-психологов  образовательных организаций </a:t>
            </a:r>
          </a:p>
          <a:p>
            <a:endParaRPr lang="ru-RU" dirty="0"/>
          </a:p>
        </p:txBody>
      </p:sp>
      <p:pic>
        <p:nvPicPr>
          <p:cNvPr id="23557" name="Picture 5" descr="https://www.belhard.academy/images/workers-t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310" y="4690334"/>
            <a:ext cx="953397" cy="101121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52155" y="3433481"/>
            <a:ext cx="24186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декабрь - апрель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7592" y="3291842"/>
            <a:ext cx="722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Городской конкурс методических разработок 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по воспитательной работе в рамках реализации проекта «Московская электронная школа»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405769" y="4984374"/>
            <a:ext cx="2011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октябрь - май</a:t>
            </a:r>
          </a:p>
        </p:txBody>
      </p:sp>
      <p:pic>
        <p:nvPicPr>
          <p:cNvPr id="23559" name="Picture 7" descr="http://www.goldenstudio.ru/about/our_articles/images/geografiya-razrabotki-gde-i-u-kogo-zakazyvat-say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610" y="3377172"/>
            <a:ext cx="1103070" cy="1103071"/>
          </a:xfrm>
          <a:prstGeom prst="rect">
            <a:avLst/>
          </a:prstGeom>
          <a:noFill/>
        </p:spPr>
      </p:pic>
      <p:pic>
        <p:nvPicPr>
          <p:cNvPr id="2050" name="Picture 2" descr="http://vologda-portal.ru/upload/iblock/716/molodezh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30126" y="1302711"/>
            <a:ext cx="1350495" cy="101287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303929" y="1440682"/>
            <a:ext cx="655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Слет</a:t>
            </a:r>
          </a:p>
          <a:p>
            <a:pPr lvl="0"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2517E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Классных руководителей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48975" y="1550893"/>
            <a:ext cx="20116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май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8"/>
          <p:cNvSpPr/>
          <p:nvPr/>
        </p:nvSpPr>
        <p:spPr>
          <a:xfrm>
            <a:off x="4959274" y="1140311"/>
            <a:ext cx="6207163" cy="4774967"/>
          </a:xfrm>
          <a:prstGeom prst="roundRect">
            <a:avLst>
              <a:gd name="adj" fmla="val 368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FokinaII\Desktop\Рисунок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5614" y="396561"/>
            <a:ext cx="96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вступления в ассоциацию</a:t>
            </a:r>
            <a:endParaRPr lang="ru-RU" sz="20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45421" y="1138076"/>
            <a:ext cx="2700187" cy="3976054"/>
            <a:chOff x="4733326" y="1159592"/>
            <a:chExt cx="2700187" cy="3976054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33326" y="1159592"/>
              <a:ext cx="2700187" cy="3976054"/>
              <a:chOff x="182841" y="1234896"/>
              <a:chExt cx="2700187" cy="3976054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82841" y="1234896"/>
                <a:ext cx="2700187" cy="397605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26"/>
              <p:cNvSpPr/>
              <p:nvPr/>
            </p:nvSpPr>
            <p:spPr>
              <a:xfrm>
                <a:off x="280994" y="1449822"/>
                <a:ext cx="2531038" cy="2612963"/>
              </a:xfrm>
              <a:prstGeom prst="roundRect">
                <a:avLst/>
              </a:prstGeom>
              <a:solidFill>
                <a:schemeClr val="bg1">
                  <a:alpha val="65000"/>
                </a:schemeClr>
              </a:solidFill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1800"/>
                  </a:spcAft>
                </a:pP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5441" y="1871831"/>
              <a:ext cx="1982087" cy="162170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16243" y="4152451"/>
              <a:ext cx="229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2F596C"/>
                  </a:solidFill>
                </a:rPr>
                <a:t>Заявление</a:t>
              </a:r>
              <a:endParaRPr lang="ru-RU" sz="2800" b="1" dirty="0">
                <a:solidFill>
                  <a:srgbClr val="2F596C"/>
                </a:solidFill>
              </a:endParaRPr>
            </a:p>
          </p:txBody>
        </p:sp>
      </p:grpSp>
      <p:sp>
        <p:nvSpPr>
          <p:cNvPr id="14" name="Скругленный прямоугольник 8"/>
          <p:cNvSpPr/>
          <p:nvPr/>
        </p:nvSpPr>
        <p:spPr>
          <a:xfrm>
            <a:off x="4959274" y="1140311"/>
            <a:ext cx="6207163" cy="4658061"/>
          </a:xfrm>
          <a:prstGeom prst="roundRect">
            <a:avLst>
              <a:gd name="adj" fmla="val 368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9732" y="1387736"/>
            <a:ext cx="58306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Контакты: </a:t>
            </a:r>
          </a:p>
          <a:p>
            <a:pPr algn="ctr"/>
            <a:endParaRPr lang="ru-RU" alt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altLang="ru-RU" sz="2400" b="1" dirty="0" err="1" smtClean="0">
                <a:ln w="11430"/>
                <a:solidFill>
                  <a:srgbClr val="2F59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Шелухин</a:t>
            </a:r>
            <a:r>
              <a:rPr lang="ru-RU" altLang="ru-RU" sz="2400" b="1" dirty="0" smtClean="0">
                <a:ln w="11430"/>
                <a:solidFill>
                  <a:srgbClr val="2F59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Юрий Геннадиевич,</a:t>
            </a:r>
          </a:p>
          <a:p>
            <a:pPr algn="ctr"/>
            <a:r>
              <a:rPr lang="ru-RU" altLang="ru-RU" sz="2400" b="1" i="1" dirty="0" smtClean="0">
                <a:ln w="11430"/>
                <a:solidFill>
                  <a:srgbClr val="2F596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председатель Ассоциации</a:t>
            </a:r>
            <a:endParaRPr lang="ru-RU" altLang="ru-RU" sz="2400" b="1" dirty="0" smtClean="0">
              <a:ln w="11430"/>
              <a:solidFill>
                <a:srgbClr val="2F596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alt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  <a:hlinkClick r:id="rId4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assclass825@gmail.com</a:t>
            </a:r>
            <a:endParaRPr lang="ru-RU" sz="2400" b="1" dirty="0" smtClean="0">
              <a:latin typeface="Times New Roman" pitchFamily="18" charset="0"/>
              <a:cs typeface="Times New Roman" pitchFamily="18" charset="0"/>
              <a:hlinkClick r:id="rId5"/>
            </a:endParaRPr>
          </a:p>
          <a:p>
            <a:pPr algn="ctr"/>
            <a:endParaRPr lang="ru-RU" altLang="ru-RU" sz="2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  <a:hlinkClick r:id="rId5"/>
            </a:endParaRPr>
          </a:p>
          <a:p>
            <a:pPr algn="ctr"/>
            <a:r>
              <a:rPr lang="ru-RU" alt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hlinkClick r:id="rId5"/>
              </a:rPr>
              <a:t>+7 (499) 177-62-77</a:t>
            </a:r>
            <a:endParaRPr lang="ru-RU" altLang="ru-RU" sz="24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  <a:hlinkClick r:id="rId6"/>
              </a:rPr>
              <a:t>+7 (925) 275-67-08</a:t>
            </a:r>
            <a:endParaRPr lang="ru-RU" alt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256</Words>
  <Application>Microsoft Office PowerPoint</Application>
  <PresentationFormat>Произвольный</PresentationFormat>
  <Paragraphs>65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FokinaII</cp:lastModifiedBy>
  <cp:revision>185</cp:revision>
  <cp:lastPrinted>2016-11-24T07:24:45Z</cp:lastPrinted>
  <dcterms:created xsi:type="dcterms:W3CDTF">2015-08-25T07:26:16Z</dcterms:created>
  <dcterms:modified xsi:type="dcterms:W3CDTF">2017-04-20T07:27:14Z</dcterms:modified>
</cp:coreProperties>
</file>